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tableStyles" Target="tableStyle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31" name=""/>
        <p:cNvGrpSpPr/>
        <p:nvPr/>
      </p:nvGrpSpPr>
      <p:grpSpPr>
        <a:xfrm>
          <a:off x="0" y="0"/>
          <a:ext cx="0" cy="0"/>
          <a:chOff x="0" y="0"/>
          <a:chExt cx="0" cy="0"/>
        </a:xfrm>
      </p:grpSpPr>
      <p:sp>
        <p:nvSpPr>
          <p:cNvPr id="104864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7"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6" name=""/>
        <p:cNvGrpSpPr/>
        <p:nvPr/>
      </p:nvGrpSpPr>
      <p:grpSpPr>
        <a:xfrm>
          <a:off x="0" y="0"/>
          <a:ext cx="0" cy="0"/>
          <a:chOff x="0" y="0"/>
          <a:chExt cx="0" cy="0"/>
        </a:xfrm>
      </p:grpSpPr>
      <p:sp>
        <p:nvSpPr>
          <p:cNvPr id="1048619" name="Title 1"/>
          <p:cNvSpPr>
            <a:spLocks noGrp="1"/>
          </p:cNvSpPr>
          <p:nvPr>
            <p:ph type="title"/>
          </p:nvPr>
        </p:nvSpPr>
        <p:spPr/>
        <p:txBody>
          <a:bodyPr/>
          <a:p>
            <a:r>
              <a:rPr altLang="zh-CN" lang="en-US" smtClean="0"/>
              <a:t>Click to edit Master title style</a:t>
            </a:r>
            <a:endParaRPr dirty="0" lang="en-US"/>
          </a:p>
        </p:txBody>
      </p:sp>
      <p:sp>
        <p:nvSpPr>
          <p:cNvPr id="1048620"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4"/>
          <p:cNvSpPr>
            <a:spLocks noGrp="1"/>
          </p:cNvSpPr>
          <p:nvPr>
            <p:ph type="ftr" sz="quarter" idx="11"/>
          </p:nvPr>
        </p:nvSpPr>
        <p:spPr/>
        <p:txBody>
          <a:bodyPr/>
          <a:p>
            <a:endParaRPr altLang="en-US" lang="zh-CN"/>
          </a:p>
        </p:txBody>
      </p:sp>
      <p:sp>
        <p:nvSpPr>
          <p:cNvPr id="104862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4" name=""/>
        <p:cNvGrpSpPr/>
        <p:nvPr/>
      </p:nvGrpSpPr>
      <p:grpSpPr>
        <a:xfrm>
          <a:off x="0" y="0"/>
          <a:ext cx="0" cy="0"/>
          <a:chOff x="0" y="0"/>
          <a:chExt cx="0" cy="0"/>
        </a:xfrm>
      </p:grpSpPr>
      <p:sp>
        <p:nvSpPr>
          <p:cNvPr id="1048609"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0"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2" name="Footer Placeholder 4"/>
          <p:cNvSpPr>
            <a:spLocks noGrp="1"/>
          </p:cNvSpPr>
          <p:nvPr>
            <p:ph type="ftr" sz="quarter" idx="11"/>
          </p:nvPr>
        </p:nvSpPr>
        <p:spPr/>
        <p:txBody>
          <a:bodyPr/>
          <a:p>
            <a:endParaRPr altLang="en-US" lang="zh-CN"/>
          </a:p>
        </p:txBody>
      </p:sp>
      <p:sp>
        <p:nvSpPr>
          <p:cNvPr id="104861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5" name=""/>
        <p:cNvGrpSpPr/>
        <p:nvPr/>
      </p:nvGrpSpPr>
      <p:grpSpPr>
        <a:xfrm>
          <a:off x="0" y="0"/>
          <a:ext cx="0" cy="0"/>
          <a:chOff x="0" y="0"/>
          <a:chExt cx="0" cy="0"/>
        </a:xfrm>
      </p:grpSpPr>
      <p:sp>
        <p:nvSpPr>
          <p:cNvPr id="1048614" name="Title 1"/>
          <p:cNvSpPr>
            <a:spLocks noGrp="1"/>
          </p:cNvSpPr>
          <p:nvPr>
            <p:ph type="title"/>
          </p:nvPr>
        </p:nvSpPr>
        <p:spPr/>
        <p:txBody>
          <a:bodyPr/>
          <a:p>
            <a:r>
              <a:rPr altLang="zh-CN" lang="en-US" smtClean="0"/>
              <a:t>Click to edit Master title style</a:t>
            </a:r>
            <a:endParaRPr dirty="0" lang="en-US"/>
          </a:p>
        </p:txBody>
      </p:sp>
      <p:sp>
        <p:nvSpPr>
          <p:cNvPr id="1048615"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7" name="Footer Placeholder 4"/>
          <p:cNvSpPr>
            <a:spLocks noGrp="1"/>
          </p:cNvSpPr>
          <p:nvPr>
            <p:ph type="ftr" sz="quarter" idx="11"/>
          </p:nvPr>
        </p:nvSpPr>
        <p:spPr/>
        <p:txBody>
          <a:bodyPr/>
          <a:p>
            <a:endParaRPr altLang="en-US" lang="zh-CN"/>
          </a:p>
        </p:txBody>
      </p:sp>
      <p:sp>
        <p:nvSpPr>
          <p:cNvPr id="104861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7" name=""/>
        <p:cNvGrpSpPr/>
        <p:nvPr/>
      </p:nvGrpSpPr>
      <p:grpSpPr>
        <a:xfrm>
          <a:off x="0" y="0"/>
          <a:ext cx="0" cy="0"/>
          <a:chOff x="0" y="0"/>
          <a:chExt cx="0" cy="0"/>
        </a:xfrm>
      </p:grpSpPr>
      <p:sp>
        <p:nvSpPr>
          <p:cNvPr id="1048624"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5"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7" name="Footer Placeholder 4"/>
          <p:cNvSpPr>
            <a:spLocks noGrp="1"/>
          </p:cNvSpPr>
          <p:nvPr>
            <p:ph type="ftr" sz="quarter" idx="11"/>
          </p:nvPr>
        </p:nvSpPr>
        <p:spPr/>
        <p:txBody>
          <a:bodyPr/>
          <a:p>
            <a:endParaRPr altLang="en-US" lang="zh-CN"/>
          </a:p>
        </p:txBody>
      </p:sp>
      <p:sp>
        <p:nvSpPr>
          <p:cNvPr id="104862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9"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2" name="Footer Placeholder 5"/>
          <p:cNvSpPr>
            <a:spLocks noGrp="1"/>
          </p:cNvSpPr>
          <p:nvPr>
            <p:ph type="ftr" sz="quarter" idx="11"/>
          </p:nvPr>
        </p:nvSpPr>
        <p:spPr/>
        <p:txBody>
          <a:bodyPr/>
          <a:p>
            <a:endParaRPr altLang="en-US" lang="zh-CN"/>
          </a:p>
        </p:txBody>
      </p:sp>
      <p:sp>
        <p:nvSpPr>
          <p:cNvPr id="104859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8" name=""/>
        <p:cNvGrpSpPr/>
        <p:nvPr/>
      </p:nvGrpSpPr>
      <p:grpSpPr>
        <a:xfrm>
          <a:off x="0" y="0"/>
          <a:ext cx="0" cy="0"/>
          <a:chOff x="0" y="0"/>
          <a:chExt cx="0" cy="0"/>
        </a:xfrm>
      </p:grpSpPr>
      <p:sp>
        <p:nvSpPr>
          <p:cNvPr id="1048629"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0"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1"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4"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5" name="Footer Placeholder 7"/>
          <p:cNvSpPr>
            <a:spLocks noGrp="1"/>
          </p:cNvSpPr>
          <p:nvPr>
            <p:ph type="ftr" sz="quarter" idx="11"/>
          </p:nvPr>
        </p:nvSpPr>
        <p:spPr/>
        <p:txBody>
          <a:bodyPr/>
          <a:p>
            <a:endParaRPr altLang="en-US" lang="zh-CN"/>
          </a:p>
        </p:txBody>
      </p:sp>
      <p:sp>
        <p:nvSpPr>
          <p:cNvPr id="1048636"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3" name=""/>
        <p:cNvGrpSpPr/>
        <p:nvPr/>
      </p:nvGrpSpPr>
      <p:grpSpPr>
        <a:xfrm>
          <a:off x="0" y="0"/>
          <a:ext cx="0" cy="0"/>
          <a:chOff x="0" y="0"/>
          <a:chExt cx="0" cy="0"/>
        </a:xfrm>
      </p:grpSpPr>
      <p:sp>
        <p:nvSpPr>
          <p:cNvPr id="1048605" name="Title 1"/>
          <p:cNvSpPr>
            <a:spLocks noGrp="1"/>
          </p:cNvSpPr>
          <p:nvPr>
            <p:ph type="title"/>
          </p:nvPr>
        </p:nvSpPr>
        <p:spPr/>
        <p:txBody>
          <a:bodyPr/>
          <a:p>
            <a:r>
              <a:rPr altLang="zh-CN" lang="en-US" smtClean="0"/>
              <a:t>Click to edit Master title style</a:t>
            </a:r>
            <a:endParaRPr dirty="0" lang="en-US"/>
          </a:p>
        </p:txBody>
      </p:sp>
      <p:sp>
        <p:nvSpPr>
          <p:cNvPr id="1048606"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7" name="Footer Placeholder 3"/>
          <p:cNvSpPr>
            <a:spLocks noGrp="1"/>
          </p:cNvSpPr>
          <p:nvPr>
            <p:ph type="ftr" sz="quarter" idx="11"/>
          </p:nvPr>
        </p:nvSpPr>
        <p:spPr/>
        <p:txBody>
          <a:bodyPr/>
          <a:p>
            <a:endParaRPr altLang="en-US" lang="zh-CN"/>
          </a:p>
        </p:txBody>
      </p:sp>
      <p:sp>
        <p:nvSpPr>
          <p:cNvPr id="1048608"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9" name=""/>
        <p:cNvGrpSpPr/>
        <p:nvPr/>
      </p:nvGrpSpPr>
      <p:grpSpPr>
        <a:xfrm>
          <a:off x="0" y="0"/>
          <a:ext cx="0" cy="0"/>
          <a:chOff x="0" y="0"/>
          <a:chExt cx="0" cy="0"/>
        </a:xfrm>
      </p:grpSpPr>
      <p:sp>
        <p:nvSpPr>
          <p:cNvPr id="1048637"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2"/>
          <p:cNvSpPr>
            <a:spLocks noGrp="1"/>
          </p:cNvSpPr>
          <p:nvPr>
            <p:ph type="ftr" sz="quarter" idx="11"/>
          </p:nvPr>
        </p:nvSpPr>
        <p:spPr/>
        <p:txBody>
          <a:bodyPr/>
          <a:p>
            <a:endParaRPr altLang="en-US" lang="zh-CN"/>
          </a:p>
        </p:txBody>
      </p:sp>
      <p:sp>
        <p:nvSpPr>
          <p:cNvPr id="1048639"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0" name=""/>
        <p:cNvGrpSpPr/>
        <p:nvPr/>
      </p:nvGrpSpPr>
      <p:grpSpPr>
        <a:xfrm>
          <a:off x="0" y="0"/>
          <a:ext cx="0" cy="0"/>
          <a:chOff x="0" y="0"/>
          <a:chExt cx="0" cy="0"/>
        </a:xfrm>
      </p:grpSpPr>
      <p:sp>
        <p:nvSpPr>
          <p:cNvPr id="1048640"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1"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2"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4" name="Footer Placeholder 5"/>
          <p:cNvSpPr>
            <a:spLocks noGrp="1"/>
          </p:cNvSpPr>
          <p:nvPr>
            <p:ph type="ftr" sz="quarter" idx="11"/>
          </p:nvPr>
        </p:nvSpPr>
        <p:spPr/>
        <p:txBody>
          <a:bodyPr/>
          <a:p>
            <a:endParaRPr altLang="en-US" lang="zh-CN"/>
          </a:p>
        </p:txBody>
      </p:sp>
      <p:sp>
        <p:nvSpPr>
          <p:cNvPr id="104864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21" name=""/>
        <p:cNvGrpSpPr/>
        <p:nvPr/>
      </p:nvGrpSpPr>
      <p:grpSpPr>
        <a:xfrm>
          <a:off x="0" y="0"/>
          <a:ext cx="0" cy="0"/>
          <a:chOff x="0" y="0"/>
          <a:chExt cx="0" cy="0"/>
        </a:xfrm>
      </p:grpSpPr>
      <p:sp>
        <p:nvSpPr>
          <p:cNvPr id="1048597"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598"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599"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1" name="Footer Placeholder 5"/>
          <p:cNvSpPr>
            <a:spLocks noGrp="1"/>
          </p:cNvSpPr>
          <p:nvPr>
            <p:ph type="ftr" sz="quarter" idx="11"/>
          </p:nvPr>
        </p:nvSpPr>
        <p:spPr/>
        <p:txBody>
          <a:bodyPr/>
          <a:p>
            <a:endParaRPr altLang="en-US" lang="zh-CN"/>
          </a:p>
        </p:txBody>
      </p:sp>
      <p:sp>
        <p:nvSpPr>
          <p:cNvPr id="104860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5"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8"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p>
            <a:r>
              <a:rPr altLang="zh-CN" lang="en-US"/>
              <a:t>M</a:t>
            </a:r>
            <a:r>
              <a:rPr altLang="zh-CN" lang="en-US"/>
              <a:t>E</a:t>
            </a:r>
            <a:r>
              <a:rPr altLang="zh-CN" lang="en-US"/>
              <a:t>R</a:t>
            </a:r>
            <a:r>
              <a:rPr altLang="zh-CN" lang="en-US"/>
              <a:t>G</a:t>
            </a:r>
            <a:r>
              <a:rPr altLang="zh-CN" lang="en-US"/>
              <a:t>E</a:t>
            </a:r>
            <a:r>
              <a:rPr altLang="zh-CN" lang="en-US"/>
              <a:t>R</a:t>
            </a:r>
            <a:r>
              <a:rPr altLang="zh-CN" lang="en-US"/>
              <a:t> </a:t>
            </a:r>
            <a:br>
              <a:rPr altLang="zh-CN" lang="en-US"/>
            </a:br>
            <a:r>
              <a:rPr altLang="zh-CN" lang="en-US"/>
              <a:t>A</a:t>
            </a:r>
            <a:r>
              <a:rPr altLang="zh-CN" lang="en-US"/>
              <a:t>N</a:t>
            </a:r>
            <a:r>
              <a:rPr altLang="zh-CN" lang="en-US"/>
              <a:t>D</a:t>
            </a:r>
            <a:r>
              <a:rPr altLang="zh-CN" lang="en-US"/>
              <a:t> </a:t>
            </a:r>
            <a:br>
              <a:rPr altLang="zh-CN" lang="en-US"/>
            </a:br>
            <a:r>
              <a:rPr altLang="zh-CN" lang="en-US"/>
              <a:t>A</a:t>
            </a:r>
            <a:r>
              <a:rPr altLang="zh-CN" lang="en-US"/>
              <a:t>M</a:t>
            </a:r>
            <a:r>
              <a:rPr altLang="zh-CN" lang="en-US"/>
              <a:t>A</a:t>
            </a:r>
            <a:r>
              <a:rPr altLang="zh-CN" lang="en-US"/>
              <a:t>L</a:t>
            </a:r>
            <a:r>
              <a:rPr altLang="zh-CN" lang="en-US"/>
              <a:t>G</a:t>
            </a:r>
            <a:r>
              <a:rPr altLang="zh-CN" lang="en-US"/>
              <a:t>A</a:t>
            </a:r>
            <a:r>
              <a:rPr altLang="zh-CN" lang="en-US"/>
              <a:t>M</a:t>
            </a:r>
            <a:r>
              <a:rPr altLang="zh-CN" lang="en-US"/>
              <a:t>A</a:t>
            </a:r>
            <a:r>
              <a:rPr altLang="zh-CN" lang="en-US"/>
              <a:t>T</a:t>
            </a:r>
            <a:r>
              <a:rPr altLang="zh-CN" lang="en-US"/>
              <a:t>I</a:t>
            </a:r>
            <a:r>
              <a:rPr altLang="zh-CN" lang="en-US"/>
              <a:t>O</a:t>
            </a:r>
            <a:r>
              <a:rPr altLang="zh-CN" lang="en-US"/>
              <a:t>N</a:t>
            </a:r>
            <a:endParaRPr altLang="zh-CN" lang="en-US"/>
          </a:p>
        </p:txBody>
      </p:sp>
      <p:sp>
        <p:nvSpPr>
          <p:cNvPr id="1048587" name="Subtitle 2"/>
          <p:cNvSpPr>
            <a:spLocks noGrp="1"/>
          </p:cNvSpPr>
          <p:nvPr>
            <p:ph type="subTitle" idx="1"/>
          </p:nvPr>
        </p:nvSpPr>
        <p:spPr/>
        <p:txBody>
          <a:bodyPr/>
          <a:p>
            <a:r>
              <a:rPr altLang="zh-CN" lang="en-US"/>
              <a:t>B</a:t>
            </a:r>
            <a:r>
              <a:rPr altLang="zh-CN" lang="en-US"/>
              <a:t>y</a:t>
            </a:r>
            <a:r>
              <a:rPr altLang="zh-CN" lang="en-US"/>
              <a:t>-</a:t>
            </a:r>
            <a:r>
              <a:rPr altLang="zh-CN" lang="en-US"/>
              <a:t>D</a:t>
            </a:r>
            <a:r>
              <a:rPr altLang="zh-CN" lang="en-US"/>
              <a:t>r</a:t>
            </a:r>
            <a:r>
              <a:rPr altLang="zh-CN" lang="en-US"/>
              <a:t>.</a:t>
            </a:r>
            <a:r>
              <a:rPr altLang="zh-CN" lang="en-US"/>
              <a:t>A</a:t>
            </a:r>
            <a:r>
              <a:rPr altLang="zh-CN" lang="en-US"/>
              <a:t>.</a:t>
            </a:r>
            <a:r>
              <a:rPr altLang="zh-CN" lang="en-US"/>
              <a:t>K</a:t>
            </a:r>
            <a:r>
              <a:rPr altLang="zh-CN" lang="en-US"/>
              <a:t>.</a:t>
            </a:r>
            <a:r>
              <a:rPr altLang="zh-CN" lang="en-US"/>
              <a:t>R</a:t>
            </a:r>
            <a:r>
              <a:rPr altLang="zh-CN" lang="en-US"/>
              <a:t>a</a:t>
            </a:r>
            <a:r>
              <a:rPr altLang="zh-CN" lang="en-US"/>
              <a:t>s</a:t>
            </a:r>
            <a:r>
              <a:rPr altLang="zh-CN" lang="en-US"/>
              <a:t>t</a:t>
            </a:r>
            <a:r>
              <a:rPr altLang="zh-CN" lang="en-US"/>
              <a:t>o</a:t>
            </a:r>
            <a:r>
              <a:rPr altLang="zh-CN" lang="en-US"/>
              <a:t>g</a:t>
            </a:r>
            <a:r>
              <a:rPr altLang="zh-CN" lang="en-US"/>
              <a:t>i</a:t>
            </a:r>
            <a:endParaRPr altLang="zh-CN" lang="en-US"/>
          </a:p>
          <a:p>
            <a:r>
              <a:rPr altLang="zh-CN" lang="en-US"/>
              <a:t>F</a:t>
            </a:r>
            <a:r>
              <a:rPr altLang="zh-CN" lang="en-US"/>
              <a:t>a</a:t>
            </a:r>
            <a:r>
              <a:rPr altLang="zh-CN" lang="en-US"/>
              <a:t>c</a:t>
            </a:r>
            <a:r>
              <a:rPr altLang="zh-CN" lang="en-US"/>
              <a:t>u</a:t>
            </a:r>
            <a:r>
              <a:rPr altLang="zh-CN" lang="en-US"/>
              <a:t>l</a:t>
            </a:r>
            <a:r>
              <a:rPr altLang="zh-CN" lang="en-US"/>
              <a:t>t</a:t>
            </a:r>
            <a:r>
              <a:rPr altLang="zh-CN" lang="en-US"/>
              <a:t>y</a:t>
            </a:r>
            <a:r>
              <a:rPr altLang="zh-CN" lang="en-US"/>
              <a:t> </a:t>
            </a:r>
            <a:r>
              <a:rPr altLang="zh-CN" lang="en-US"/>
              <a:t>o</a:t>
            </a:r>
            <a:r>
              <a:rPr altLang="zh-CN" lang="en-US"/>
              <a:t>f</a:t>
            </a:r>
            <a:r>
              <a:rPr altLang="zh-CN" lang="en-US"/>
              <a:t> </a:t>
            </a:r>
            <a:r>
              <a:rPr altLang="zh-CN" lang="en-US"/>
              <a:t>c</a:t>
            </a:r>
            <a:r>
              <a:rPr altLang="zh-CN" lang="en-US"/>
              <a:t>o</a:t>
            </a:r>
            <a:r>
              <a:rPr altLang="zh-CN" lang="en-US"/>
              <a:t>m</a:t>
            </a:r>
            <a:r>
              <a:rPr altLang="zh-CN" lang="en-US"/>
              <a:t>m</a:t>
            </a:r>
            <a:r>
              <a:rPr altLang="zh-CN" lang="en-US"/>
              <a:t>e</a:t>
            </a:r>
            <a:r>
              <a:rPr altLang="zh-CN" lang="en-US"/>
              <a:t>r</a:t>
            </a:r>
            <a:r>
              <a:rPr altLang="zh-CN" lang="en-US"/>
              <a:t>c</a:t>
            </a:r>
            <a:r>
              <a:rPr altLang="zh-CN" lang="en-US"/>
              <a:t>e</a:t>
            </a:r>
            <a:r>
              <a:rPr altLang="zh-CN" lang="en-US"/>
              <a:t>,</a:t>
            </a:r>
            <a:r>
              <a:rPr altLang="zh-CN" lang="en-US"/>
              <a:t> </a:t>
            </a:r>
            <a:r>
              <a:rPr altLang="zh-CN" lang="en-US"/>
              <a:t>G</a:t>
            </a:r>
            <a:r>
              <a:rPr altLang="zh-CN" lang="en-US"/>
              <a:t>.</a:t>
            </a:r>
            <a:r>
              <a:rPr altLang="zh-CN" lang="en-US"/>
              <a:t>D</a:t>
            </a:r>
            <a:r>
              <a:rPr altLang="zh-CN" lang="en-US"/>
              <a:t>.</a:t>
            </a:r>
            <a:r>
              <a:rPr altLang="zh-CN" lang="en-US"/>
              <a:t> </a:t>
            </a:r>
            <a:r>
              <a:rPr altLang="zh-CN" lang="en-US"/>
              <a:t>C</a:t>
            </a:r>
            <a:r>
              <a:rPr altLang="zh-CN" lang="en-US"/>
              <a:t>.</a:t>
            </a:r>
            <a:r>
              <a:rPr altLang="zh-CN" lang="en-US"/>
              <a:t>,</a:t>
            </a:r>
            <a:r>
              <a:rPr altLang="zh-CN" lang="en-US"/>
              <a:t>U</a:t>
            </a:r>
            <a:r>
              <a:rPr altLang="zh-CN" lang="en-US"/>
              <a:t>n</a:t>
            </a:r>
            <a:r>
              <a:rPr altLang="zh-CN" lang="en-US"/>
              <a:t>n</a:t>
            </a:r>
            <a:r>
              <a:rPr altLang="zh-CN" lang="en-US"/>
              <a:t>a</a:t>
            </a:r>
            <a:r>
              <a:rPr altLang="zh-CN" lang="en-US"/>
              <a:t>o</a:t>
            </a:r>
            <a:endParaRPr altLang="zh-CN"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65" name=""/>
          <p:cNvSpPr>
            <a:spLocks noGrp="1"/>
          </p:cNvSpPr>
          <p:nvPr>
            <p:ph type="title"/>
          </p:nvPr>
        </p:nvSpPr>
        <p:spPr/>
        <p:txBody>
          <a:bodyPr/>
          <a:p>
            <a:r>
              <a:rPr lang="en-GB"/>
              <a:t>Amalgamation in the Nature of Purchase</a:t>
            </a:r>
            <a:endParaRPr lang="en-GB"/>
          </a:p>
        </p:txBody>
      </p:sp>
      <p:sp>
        <p:nvSpPr>
          <p:cNvPr id="1048666" name=""/>
          <p:cNvSpPr>
            <a:spLocks noGrp="1"/>
          </p:cNvSpPr>
          <p:nvPr>
            <p:ph idx="1"/>
          </p:nvPr>
        </p:nvSpPr>
        <p:spPr/>
        <p:txBody>
          <a:bodyPr/>
          <a:p>
            <a:r>
              <a:rPr lang="en-GB"/>
              <a:t>These include amalgamations where one company acquires another company. Accordingly, the shareholders of the company being acquired do not continue to hold proportionate equity shares in the combined company.</a:t>
            </a:r>
            <a:endParaRPr lang="en-GB"/>
          </a:p>
          <a:p>
            <a:r>
              <a:rPr lang="en-GB"/>
              <a:t>Also, the business of the acquired company is also not proposed to be continued upon such amalgamation</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67" name=""/>
          <p:cNvSpPr>
            <a:spLocks noGrp="1"/>
          </p:cNvSpPr>
          <p:nvPr>
            <p:ph type="title"/>
          </p:nvPr>
        </p:nvSpPr>
        <p:spPr/>
        <p:txBody>
          <a:bodyPr/>
          <a:p>
            <a:r>
              <a:rPr lang="en-GB"/>
              <a:t>Methods of Accounting for Amalgamation</a:t>
            </a:r>
            <a:endParaRPr lang="en-GB"/>
          </a:p>
        </p:txBody>
      </p:sp>
      <p:sp>
        <p:nvSpPr>
          <p:cNvPr id="1048668" name=""/>
          <p:cNvSpPr>
            <a:spLocks noGrp="1"/>
          </p:cNvSpPr>
          <p:nvPr>
            <p:ph idx="1"/>
          </p:nvPr>
        </p:nvSpPr>
        <p:spPr/>
        <p:txBody>
          <a:bodyPr/>
          <a:p>
            <a:r>
              <a:rPr lang="en-GB"/>
              <a:t>There are basically two methods of accounti</a:t>
            </a:r>
            <a:r>
              <a:rPr lang="en-US"/>
              <a:t>n</a:t>
            </a:r>
            <a:r>
              <a:rPr lang="en-US"/>
              <a:t>g</a:t>
            </a:r>
            <a:r>
              <a:rPr lang="en-US"/>
              <a:t>_</a:t>
            </a:r>
            <a:r>
              <a:rPr lang="en-US"/>
              <a:t>_</a:t>
            </a:r>
            <a:endParaRPr lang="en-GB"/>
          </a:p>
          <a:p>
            <a:endParaRPr lang="en-GB"/>
          </a:p>
          <a:p>
            <a:endParaRPr lang="en-GB"/>
          </a:p>
          <a:p>
            <a:r>
              <a:rPr lang="en-GB"/>
              <a:t>Pooling of Interest Method</a:t>
            </a:r>
            <a:endParaRPr lang="en-GB"/>
          </a:p>
          <a:p>
            <a:endParaRPr lang="en-GB"/>
          </a:p>
          <a:p>
            <a:r>
              <a:rPr lang="en-US"/>
              <a:t>P</a:t>
            </a:r>
            <a:r>
              <a:rPr lang="en-US"/>
              <a:t>u</a:t>
            </a:r>
            <a:r>
              <a:rPr lang="en-US"/>
              <a:t>r</a:t>
            </a:r>
            <a:r>
              <a:rPr lang="en-US"/>
              <a:t>c</a:t>
            </a:r>
            <a:r>
              <a:rPr lang="en-US"/>
              <a:t>h</a:t>
            </a:r>
            <a:r>
              <a:rPr lang="en-US"/>
              <a:t>a</a:t>
            </a:r>
            <a:r>
              <a:rPr lang="en-US"/>
              <a:t>s</a:t>
            </a:r>
            <a:r>
              <a:rPr lang="en-US"/>
              <a:t>e</a:t>
            </a:r>
            <a:r>
              <a:rPr lang="en-US"/>
              <a:t> </a:t>
            </a:r>
            <a:r>
              <a:rPr lang="en-US"/>
              <a:t>m</a:t>
            </a:r>
            <a:r>
              <a:rPr lang="en-US"/>
              <a:t>e</a:t>
            </a:r>
            <a:r>
              <a:rPr lang="en-US"/>
              <a:t>t</a:t>
            </a:r>
            <a:r>
              <a:rPr lang="en-US"/>
              <a:t>h</a:t>
            </a:r>
            <a:r>
              <a:rPr lang="en-US"/>
              <a:t>o</a:t>
            </a:r>
            <a:r>
              <a:rPr lang="en-US"/>
              <a:t>d</a:t>
            </a: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69" name=""/>
          <p:cNvSpPr>
            <a:spLocks noGrp="1"/>
          </p:cNvSpPr>
          <p:nvPr>
            <p:ph type="title"/>
          </p:nvPr>
        </p:nvSpPr>
        <p:spPr/>
        <p:txBody>
          <a:bodyPr/>
          <a:p>
            <a:r>
              <a:rPr lang="en-US"/>
              <a:t>P</a:t>
            </a:r>
            <a:r>
              <a:rPr lang="en-US"/>
              <a:t>o</a:t>
            </a:r>
            <a:r>
              <a:rPr lang="en-US"/>
              <a:t>o</a:t>
            </a:r>
            <a:r>
              <a:rPr lang="en-US"/>
              <a:t>l</a:t>
            </a:r>
            <a:r>
              <a:rPr lang="en-US"/>
              <a:t>i</a:t>
            </a:r>
            <a:r>
              <a:rPr lang="en-US"/>
              <a:t>n</a:t>
            </a:r>
            <a:r>
              <a:rPr lang="en-US"/>
              <a:t>g</a:t>
            </a:r>
            <a:r>
              <a:rPr lang="en-US"/>
              <a:t> </a:t>
            </a:r>
            <a:r>
              <a:rPr lang="en-US"/>
              <a:t>o</a:t>
            </a:r>
            <a:r>
              <a:rPr lang="en-US"/>
              <a:t>f</a:t>
            </a:r>
            <a:r>
              <a:rPr lang="en-US"/>
              <a:t> </a:t>
            </a:r>
            <a:r>
              <a:rPr lang="en-US"/>
              <a:t>i</a:t>
            </a:r>
            <a:r>
              <a:rPr lang="en-US"/>
              <a:t>n</a:t>
            </a:r>
            <a:r>
              <a:rPr lang="en-US"/>
              <a:t>t</a:t>
            </a:r>
            <a:r>
              <a:rPr lang="en-US"/>
              <a:t>erest</a:t>
            </a:r>
            <a:r>
              <a:rPr lang="en-US"/>
              <a:t> </a:t>
            </a:r>
            <a:r>
              <a:rPr lang="en-US"/>
              <a:t>m</a:t>
            </a:r>
            <a:r>
              <a:rPr lang="en-US"/>
              <a:t>e</a:t>
            </a:r>
            <a:r>
              <a:rPr lang="en-US"/>
              <a:t>t</a:t>
            </a:r>
            <a:r>
              <a:rPr lang="en-US"/>
              <a:t>h</a:t>
            </a:r>
            <a:r>
              <a:rPr lang="en-US"/>
              <a:t>o</a:t>
            </a:r>
            <a:r>
              <a:rPr lang="en-US"/>
              <a:t>d</a:t>
            </a:r>
            <a:endParaRPr lang="en-GB"/>
          </a:p>
        </p:txBody>
      </p:sp>
      <p:sp>
        <p:nvSpPr>
          <p:cNvPr id="1048670" name=""/>
          <p:cNvSpPr>
            <a:spLocks noGrp="1"/>
          </p:cNvSpPr>
          <p:nvPr>
            <p:ph idx="1"/>
          </p:nvPr>
        </p:nvSpPr>
        <p:spPr/>
        <p:txBody>
          <a:bodyPr>
            <a:normAutofit fontScale="78571" lnSpcReduction="20000"/>
          </a:bodyPr>
          <a:p>
            <a:r>
              <a:rPr lang="en-US"/>
              <a:t>I</a:t>
            </a:r>
            <a:r>
              <a:rPr lang="en-US"/>
              <a:t>n</a:t>
            </a:r>
            <a:r>
              <a:rPr lang="en-US"/>
              <a:t> </a:t>
            </a:r>
            <a:r>
              <a:rPr lang="en-US"/>
              <a:t>c</a:t>
            </a:r>
            <a:r>
              <a:rPr lang="en-US"/>
              <a:t>a</a:t>
            </a:r>
            <a:r>
              <a:rPr lang="en-US"/>
              <a:t>s</a:t>
            </a:r>
            <a:r>
              <a:rPr lang="en-US"/>
              <a:t>e</a:t>
            </a:r>
            <a:r>
              <a:rPr lang="en-US"/>
              <a:t> </a:t>
            </a:r>
            <a:r>
              <a:rPr lang="en-US"/>
              <a:t>o</a:t>
            </a:r>
            <a:r>
              <a:rPr lang="en-US"/>
              <a:t>f</a:t>
            </a:r>
            <a:r>
              <a:rPr lang="en-US"/>
              <a:t> </a:t>
            </a:r>
            <a:r>
              <a:rPr lang="en-US"/>
              <a:t>m</a:t>
            </a:r>
            <a:r>
              <a:rPr lang="en-US"/>
              <a:t>e</a:t>
            </a:r>
            <a:r>
              <a:rPr lang="en-US"/>
              <a:t>r</a:t>
            </a:r>
            <a:r>
              <a:rPr lang="en-US"/>
              <a:t>g</a:t>
            </a:r>
            <a:r>
              <a:rPr lang="en-US"/>
              <a:t>e</a:t>
            </a:r>
            <a:r>
              <a:rPr lang="en-US"/>
              <a:t>rAs per this method, assets, liabilities and reserves of the Transferor Company are recorded at their existing carrying amounts by the Transferee Company.</a:t>
            </a:r>
            <a:endParaRPr lang="en-GB"/>
          </a:p>
          <a:p>
            <a:r>
              <a:rPr lang="en-US"/>
              <a:t>However, such amounts are recorded after making certain adjustments so as to bring uniformity in the accounting policies after amalgamation. Accordingly, if the Transferor and the Transferee Companies have contrasting accounting policies at the time of amalgamation, a uniform set of accounting policies are adopted post amalgamation.</a:t>
            </a:r>
            <a:endParaRPr lang="en-GB"/>
          </a:p>
          <a:p>
            <a:r>
              <a:rPr lang="en-US"/>
              <a:t>Furthermore, the impact of such changes in the accounting policies on the financial statements is reported as per AS 5, that is, prior period and extraordinary items and changes in accounting policies. </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71" name=""/>
          <p:cNvSpPr>
            <a:spLocks noGrp="1"/>
          </p:cNvSpPr>
          <p:nvPr>
            <p:ph type="title"/>
          </p:nvPr>
        </p:nvSpPr>
        <p:spPr/>
        <p:txBody>
          <a:bodyPr/>
          <a:p>
            <a:r>
              <a:rPr lang="en-US"/>
              <a:t>P</a:t>
            </a:r>
            <a:r>
              <a:rPr lang="en-US"/>
              <a:t>u</a:t>
            </a:r>
            <a:r>
              <a:rPr lang="en-US"/>
              <a:t>r</a:t>
            </a:r>
            <a:r>
              <a:rPr lang="en-US"/>
              <a:t>c</a:t>
            </a:r>
            <a:r>
              <a:rPr lang="en-US"/>
              <a:t>h</a:t>
            </a:r>
            <a:r>
              <a:rPr lang="en-US"/>
              <a:t>a</a:t>
            </a:r>
            <a:r>
              <a:rPr lang="en-US"/>
              <a:t>s</a:t>
            </a:r>
            <a:r>
              <a:rPr lang="en-US"/>
              <a:t>e</a:t>
            </a:r>
            <a:r>
              <a:rPr lang="en-US"/>
              <a:t> </a:t>
            </a:r>
            <a:r>
              <a:rPr lang="en-US"/>
              <a:t>m</a:t>
            </a:r>
            <a:r>
              <a:rPr lang="en-US"/>
              <a:t>e</a:t>
            </a:r>
            <a:r>
              <a:rPr lang="en-US"/>
              <a:t>t</a:t>
            </a:r>
            <a:r>
              <a:rPr lang="en-US"/>
              <a:t>h</a:t>
            </a:r>
            <a:r>
              <a:rPr lang="en-US"/>
              <a:t>o</a:t>
            </a:r>
            <a:r>
              <a:rPr lang="en-US"/>
              <a:t>d</a:t>
            </a:r>
            <a:endParaRPr lang="en-GB"/>
          </a:p>
        </p:txBody>
      </p:sp>
      <p:sp>
        <p:nvSpPr>
          <p:cNvPr id="1048672" name=""/>
          <p:cNvSpPr>
            <a:spLocks noGrp="1"/>
          </p:cNvSpPr>
          <p:nvPr>
            <p:ph idx="1"/>
          </p:nvPr>
        </p:nvSpPr>
        <p:spPr/>
        <p:txBody>
          <a:bodyPr>
            <a:normAutofit fontScale="82143" lnSpcReduction="20000"/>
          </a:bodyPr>
          <a:p>
            <a:r>
              <a:rPr lang="en-GB"/>
              <a:t>There are two ways in which Transferee Company accounts for Amalgamation under the purchase method. These i</a:t>
            </a:r>
            <a:r>
              <a:rPr lang="en-US"/>
              <a:t>n</a:t>
            </a:r>
            <a:r>
              <a:rPr lang="en-US"/>
              <a:t>c</a:t>
            </a:r>
            <a:r>
              <a:rPr lang="en-US"/>
              <a:t>l</a:t>
            </a:r>
            <a:r>
              <a:rPr lang="en-US"/>
              <a:t>u</a:t>
            </a:r>
            <a:r>
              <a:rPr lang="en-US"/>
              <a:t>d</a:t>
            </a:r>
            <a:r>
              <a:rPr lang="en-US"/>
              <a:t>e</a:t>
            </a:r>
            <a:r>
              <a:rPr lang="en-US"/>
              <a:t>.</a:t>
            </a:r>
            <a:r>
              <a:rPr lang="en-US"/>
              <a:t> </a:t>
            </a:r>
            <a:endParaRPr lang="en-GB"/>
          </a:p>
          <a:p>
            <a:r>
              <a:rPr lang="en-GB"/>
              <a:t>Either by incorporating assets and liabilities at their existing carrying amounts or</a:t>
            </a:r>
            <a:endParaRPr lang="en-GB"/>
          </a:p>
          <a:p>
            <a:r>
              <a:rPr lang="en-GB"/>
              <a:t>Assigning consideration to individual identifiable assets and liabilities of the transferor company based on their fair value. Furthermore, these identifiable assets and liabilities could include assets and liabilities that are not recorded in the financial statements of the transferor company. It must be noted that fair values assigned by the Transferee Company may be guided by the intentions of the Transferee Company.</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94" name=""/>
          <p:cNvSpPr>
            <a:spLocks noGrp="1"/>
          </p:cNvSpPr>
          <p:nvPr>
            <p:ph type="title"/>
          </p:nvPr>
        </p:nvSpPr>
        <p:spPr/>
        <p:txBody>
          <a:bodyPr/>
          <a:p>
            <a:r>
              <a:rPr lang="en-US"/>
              <a:t>I</a:t>
            </a:r>
            <a:r>
              <a:rPr lang="en-US"/>
              <a:t>N</a:t>
            </a:r>
            <a:r>
              <a:rPr lang="en-US"/>
              <a:t>T</a:t>
            </a:r>
            <a:r>
              <a:rPr lang="en-US"/>
              <a:t>R</a:t>
            </a:r>
            <a:r>
              <a:rPr lang="en-US"/>
              <a:t>O</a:t>
            </a:r>
            <a:r>
              <a:rPr lang="en-US"/>
              <a:t>D</a:t>
            </a:r>
            <a:r>
              <a:rPr lang="en-US"/>
              <a:t>U</a:t>
            </a:r>
            <a:r>
              <a:rPr lang="en-US"/>
              <a:t>C</a:t>
            </a:r>
            <a:r>
              <a:rPr lang="en-US"/>
              <a:t>T</a:t>
            </a:r>
            <a:r>
              <a:rPr lang="en-US"/>
              <a:t>I</a:t>
            </a:r>
            <a:r>
              <a:rPr lang="en-US"/>
              <a:t>O</a:t>
            </a:r>
            <a:r>
              <a:rPr lang="en-US"/>
              <a:t>N</a:t>
            </a:r>
            <a:endParaRPr lang="en-GB"/>
          </a:p>
        </p:txBody>
      </p:sp>
      <p:sp>
        <p:nvSpPr>
          <p:cNvPr id="1048595" name=""/>
          <p:cNvSpPr>
            <a:spLocks noGrp="1"/>
          </p:cNvSpPr>
          <p:nvPr>
            <p:ph sz="half" idx="1"/>
          </p:nvPr>
        </p:nvSpPr>
        <p:spPr/>
        <p:txBody>
          <a:bodyPr/>
          <a:p>
            <a:r>
              <a:rPr lang="en-GB"/>
              <a:t>A merger is where two or more business entities combine to create a new entity or company. An amalgamation</a:t>
            </a:r>
            <a:endParaRPr lang="en-GB"/>
          </a:p>
        </p:txBody>
      </p:sp>
      <p:sp>
        <p:nvSpPr>
          <p:cNvPr id="1048596" name=""/>
          <p:cNvSpPr>
            <a:spLocks noGrp="1"/>
          </p:cNvSpPr>
          <p:nvPr>
            <p:ph sz="half" idx="2"/>
          </p:nvPr>
        </p:nvSpPr>
        <p:spPr/>
        <p:txBody>
          <a:bodyPr/>
          <a:p>
            <a:r>
              <a:rPr lang="en-GB"/>
              <a:t>An amalgamation is where one business entity acquires one or more business entities.</a:t>
            </a: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603" name=""/>
          <p:cNvSpPr>
            <a:spLocks noGrp="1"/>
          </p:cNvSpPr>
          <p:nvPr>
            <p:ph type="title"/>
          </p:nvPr>
        </p:nvSpPr>
        <p:spPr/>
        <p:txBody>
          <a:bodyPr/>
          <a:p>
            <a:r>
              <a:rPr lang="en-US"/>
              <a:t>C</a:t>
            </a:r>
            <a:r>
              <a:rPr lang="en-US"/>
              <a:t>o</a:t>
            </a:r>
            <a:r>
              <a:rPr lang="en-US"/>
              <a:t>m</a:t>
            </a:r>
            <a:r>
              <a:rPr lang="en-US"/>
              <a:t>p</a:t>
            </a:r>
            <a:r>
              <a:rPr lang="en-US"/>
              <a:t>a</a:t>
            </a:r>
            <a:r>
              <a:rPr lang="en-US"/>
              <a:t>n</a:t>
            </a:r>
            <a:r>
              <a:rPr lang="en-US"/>
              <a:t>y</a:t>
            </a:r>
            <a:r>
              <a:rPr lang="en-US"/>
              <a:t> </a:t>
            </a:r>
            <a:r>
              <a:rPr lang="en-US"/>
              <a:t>A</a:t>
            </a:r>
            <a:r>
              <a:rPr lang="en-US"/>
              <a:t>c</a:t>
            </a:r>
            <a:r>
              <a:rPr lang="en-US"/>
              <a:t>t</a:t>
            </a:r>
            <a:r>
              <a:rPr lang="en-US"/>
              <a:t>2</a:t>
            </a:r>
            <a:r>
              <a:rPr lang="en-US"/>
              <a:t>0</a:t>
            </a:r>
            <a:r>
              <a:rPr lang="en-US"/>
              <a:t>1</a:t>
            </a:r>
            <a:r>
              <a:rPr lang="en-US"/>
              <a:t>3</a:t>
            </a:r>
            <a:endParaRPr lang="en-GB"/>
          </a:p>
        </p:txBody>
      </p:sp>
      <p:sp>
        <p:nvSpPr>
          <p:cNvPr id="1048604" name=""/>
          <p:cNvSpPr>
            <a:spLocks noGrp="1"/>
          </p:cNvSpPr>
          <p:nvPr>
            <p:ph type="body" sz="half" idx="2"/>
          </p:nvPr>
        </p:nvSpPr>
        <p:spPr/>
        <p:txBody>
          <a:bodyPr/>
          <a:p>
            <a:r>
              <a:rPr altLang="en-US" lang="en-GB"/>
              <a:t>👉</a:t>
            </a:r>
            <a:r>
              <a:rPr lang="en-US"/>
              <a:t>T</a:t>
            </a:r>
            <a:r>
              <a:rPr lang="en-GB"/>
              <a:t>he Companies</a:t>
            </a:r>
            <a:r>
              <a:rPr lang="en-US"/>
              <a:t> </a:t>
            </a:r>
            <a:r>
              <a:rPr lang="en-US"/>
              <a:t>A</a:t>
            </a:r>
            <a:r>
              <a:rPr lang="en-US"/>
              <a:t>m</a:t>
            </a:r>
            <a:r>
              <a:rPr lang="en-US"/>
              <a:t>e</a:t>
            </a:r>
            <a:r>
              <a:rPr lang="en-US"/>
              <a:t>n</a:t>
            </a:r>
            <a:r>
              <a:rPr lang="en-US"/>
              <a:t>d</a:t>
            </a:r>
            <a:r>
              <a:rPr lang="en-US"/>
              <a:t>m</a:t>
            </a:r>
            <a:r>
              <a:rPr lang="en-US"/>
              <a:t>e</a:t>
            </a:r>
            <a:r>
              <a:rPr lang="en-US"/>
              <a:t>n</a:t>
            </a:r>
            <a:r>
              <a:rPr lang="en-US"/>
              <a:t>t</a:t>
            </a:r>
            <a:r>
              <a:rPr lang="en-GB"/>
              <a:t> Act, 2013  explains the concept</a:t>
            </a:r>
            <a:r>
              <a:rPr lang="en-US"/>
              <a:t> </a:t>
            </a:r>
            <a:r>
              <a:rPr lang="en-US"/>
              <a:t>a</a:t>
            </a:r>
            <a:r>
              <a:rPr lang="en-US"/>
              <a:t>s</a:t>
            </a:r>
            <a:r>
              <a:rPr lang="en-US"/>
              <a:t> </a:t>
            </a:r>
            <a:r>
              <a:rPr lang="en-US"/>
              <a:t>a</a:t>
            </a:r>
            <a:r>
              <a:rPr lang="en-US"/>
              <a:t> </a:t>
            </a:r>
            <a:r>
              <a:rPr lang="en-GB"/>
              <a:t>combination of two or more organizatio</a:t>
            </a:r>
            <a:r>
              <a:rPr lang="en-US"/>
              <a:t>n</a:t>
            </a:r>
            <a:r>
              <a:rPr lang="en-US"/>
              <a:t> </a:t>
            </a:r>
            <a:r>
              <a:rPr lang="en-GB"/>
              <a:t>entity into one business.</a:t>
            </a:r>
            <a:endParaRPr lang="en-GB"/>
          </a:p>
          <a:p>
            <a:r>
              <a:rPr altLang="en-US" lang="en-GB"/>
              <a:t>👉</a:t>
            </a:r>
            <a:r>
              <a:rPr lang="en-GB"/>
              <a:t>On 7th November, 2016 Central Government issued a notification for enforcement of section 230-233, 235-240, 270-288 etc w.e.f. 15th December, 2016.</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52" name=""/>
          <p:cNvSpPr>
            <a:spLocks noGrp="1"/>
          </p:cNvSpPr>
          <p:nvPr>
            <p:ph type="title"/>
          </p:nvPr>
        </p:nvSpPr>
        <p:spPr/>
        <p:txBody>
          <a:bodyPr>
            <a:normAutofit fontScale="90000"/>
          </a:bodyPr>
          <a:p>
            <a:r>
              <a:rPr lang="en-US"/>
              <a:t>A</a:t>
            </a:r>
            <a:r>
              <a:rPr lang="en-US"/>
              <a:t>c</a:t>
            </a:r>
            <a:r>
              <a:rPr lang="en-US"/>
              <a:t>c</a:t>
            </a:r>
            <a:r>
              <a:rPr lang="en-US"/>
              <a:t>o</a:t>
            </a:r>
            <a:r>
              <a:rPr lang="en-US"/>
              <a:t>u</a:t>
            </a:r>
            <a:r>
              <a:rPr lang="en-US"/>
              <a:t>n</a:t>
            </a:r>
            <a:r>
              <a:rPr lang="en-US"/>
              <a:t>t</a:t>
            </a:r>
            <a:r>
              <a:rPr lang="en-US"/>
              <a:t>i</a:t>
            </a:r>
            <a:r>
              <a:rPr lang="en-US"/>
              <a:t>n</a:t>
            </a:r>
            <a:r>
              <a:rPr lang="en-US"/>
              <a:t>g</a:t>
            </a:r>
            <a:r>
              <a:rPr lang="en-US"/>
              <a:t> </a:t>
            </a:r>
            <a:r>
              <a:rPr lang="en-US"/>
              <a:t>S</a:t>
            </a:r>
            <a:r>
              <a:rPr lang="en-US"/>
              <a:t>t</a:t>
            </a:r>
            <a:r>
              <a:rPr lang="en-US"/>
              <a:t>a</a:t>
            </a:r>
            <a:r>
              <a:rPr lang="en-US"/>
              <a:t>n</a:t>
            </a:r>
            <a:r>
              <a:rPr lang="en-US"/>
              <a:t>d</a:t>
            </a:r>
            <a:r>
              <a:rPr lang="en-US"/>
              <a:t>a</a:t>
            </a:r>
            <a:r>
              <a:rPr lang="en-US"/>
              <a:t>r</a:t>
            </a:r>
            <a:r>
              <a:rPr lang="en-US"/>
              <a:t>d</a:t>
            </a:r>
            <a:r>
              <a:rPr lang="en-US"/>
              <a:t> </a:t>
            </a:r>
            <a:br>
              <a:rPr lang="en-US"/>
            </a:br>
            <a:r>
              <a:rPr lang="en-US"/>
              <a:t>f</a:t>
            </a:r>
            <a:r>
              <a:rPr lang="en-US"/>
              <a:t>o</a:t>
            </a:r>
            <a:r>
              <a:rPr lang="en-US"/>
              <a:t>r</a:t>
            </a:r>
            <a:r>
              <a:rPr lang="en-US"/>
              <a:t> </a:t>
            </a:r>
            <a:br>
              <a:rPr lang="en-US"/>
            </a:br>
            <a:r>
              <a:rPr lang="en-US"/>
              <a:t> </a:t>
            </a:r>
            <a:r>
              <a:rPr lang="en-US"/>
              <a:t>m</a:t>
            </a:r>
            <a:r>
              <a:rPr lang="en-US"/>
              <a:t>e</a:t>
            </a:r>
            <a:r>
              <a:rPr lang="en-US"/>
              <a:t>r</a:t>
            </a:r>
            <a:r>
              <a:rPr lang="en-US"/>
              <a:t>g</a:t>
            </a:r>
            <a:r>
              <a:rPr lang="en-US"/>
              <a:t>e</a:t>
            </a:r>
            <a:r>
              <a:rPr lang="en-US"/>
              <a:t>r</a:t>
            </a:r>
            <a:r>
              <a:rPr lang="en-US"/>
              <a:t> </a:t>
            </a:r>
            <a:r>
              <a:rPr lang="en-US"/>
              <a:t>a</a:t>
            </a:r>
            <a:r>
              <a:rPr lang="en-US"/>
              <a:t>n</a:t>
            </a:r>
            <a:r>
              <a:rPr lang="en-US"/>
              <a:t>d</a:t>
            </a:r>
            <a:r>
              <a:rPr lang="en-US"/>
              <a:t> </a:t>
            </a:r>
            <a:r>
              <a:rPr lang="en-US"/>
              <a:t>a</a:t>
            </a:r>
            <a:r>
              <a:rPr lang="en-US"/>
              <a:t>m</a:t>
            </a:r>
            <a:r>
              <a:rPr lang="en-US"/>
              <a:t>a</a:t>
            </a:r>
            <a:r>
              <a:rPr lang="en-US"/>
              <a:t>l</a:t>
            </a:r>
            <a:r>
              <a:rPr lang="en-US"/>
              <a:t>g</a:t>
            </a:r>
            <a:r>
              <a:rPr lang="en-US"/>
              <a:t>a</a:t>
            </a:r>
            <a:r>
              <a:rPr lang="en-US"/>
              <a:t>m</a:t>
            </a:r>
            <a:r>
              <a:rPr lang="en-US"/>
              <a:t>a</a:t>
            </a:r>
            <a:r>
              <a:rPr lang="en-US"/>
              <a:t>t</a:t>
            </a:r>
            <a:r>
              <a:rPr lang="en-US"/>
              <a:t>i</a:t>
            </a:r>
            <a:r>
              <a:rPr lang="en-US"/>
              <a:t>o</a:t>
            </a:r>
            <a:r>
              <a:rPr lang="en-US"/>
              <a:t>n</a:t>
            </a:r>
            <a:endParaRPr lang="en-GB"/>
          </a:p>
        </p:txBody>
      </p:sp>
      <p:sp>
        <p:nvSpPr>
          <p:cNvPr id="1048653" name=""/>
          <p:cNvSpPr>
            <a:spLocks noGrp="1"/>
          </p:cNvSpPr>
          <p:nvPr>
            <p:ph idx="1"/>
          </p:nvPr>
        </p:nvSpPr>
        <p:spPr/>
        <p:txBody>
          <a:bodyPr/>
          <a:p>
            <a:r>
              <a:rPr lang="en-GB"/>
              <a:t>AS-14 specifically deals with the accounting for amalgamat</a:t>
            </a:r>
            <a:r>
              <a:rPr lang="en-US"/>
              <a:t>i</a:t>
            </a:r>
            <a:r>
              <a:rPr lang="en-US"/>
              <a:t>o</a:t>
            </a:r>
            <a:r>
              <a:rPr lang="en-US"/>
              <a:t>n</a:t>
            </a:r>
            <a:r>
              <a:rPr lang="en-US"/>
              <a:t> </a:t>
            </a:r>
            <a:r>
              <a:rPr lang="en-US"/>
              <a:t>w</a:t>
            </a:r>
            <a:r>
              <a:rPr lang="en-US"/>
              <a:t>h</a:t>
            </a:r>
            <a:r>
              <a:rPr lang="en-US"/>
              <a:t>i</a:t>
            </a:r>
            <a:r>
              <a:rPr lang="en-US"/>
              <a:t>c</a:t>
            </a:r>
            <a:r>
              <a:rPr lang="en-US"/>
              <a:t>h</a:t>
            </a:r>
            <a:r>
              <a:rPr lang="en-US"/>
              <a:t> </a:t>
            </a:r>
            <a:r>
              <a:rPr lang="en-GB"/>
              <a:t>classifies an amalgamation as either–</a:t>
            </a:r>
            <a:endParaRPr lang="en-GB"/>
          </a:p>
          <a:p>
            <a:r>
              <a:rPr lang="en-GB"/>
              <a:t>an amalgamation in the nature of merger, or</a:t>
            </a:r>
            <a:endParaRPr lang="en-GB"/>
          </a:p>
          <a:p>
            <a:r>
              <a:rPr lang="en-GB"/>
              <a:t>an amalgamation in the nature of the purchase.</a:t>
            </a: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4" name=""/>
          <p:cNvSpPr>
            <a:spLocks noGrp="1"/>
          </p:cNvSpPr>
          <p:nvPr>
            <p:ph type="title"/>
          </p:nvPr>
        </p:nvSpPr>
        <p:spPr>
          <a:xfrm>
            <a:off x="628650" y="365126"/>
            <a:ext cx="7886700" cy="3651043"/>
          </a:xfrm>
        </p:spPr>
        <p:txBody>
          <a:bodyPr>
            <a:normAutofit/>
          </a:bodyPr>
          <a:p>
            <a:r>
              <a:rPr lang="en-GB"/>
              <a:t>As per standard, an amalgamation should be considered to be an “amalgamation in the nature of merger” when all the following conditions are satisfied:</a:t>
            </a:r>
            <a:endParaRPr lang="en-GB"/>
          </a:p>
        </p:txBody>
      </p:sp>
      <p:sp>
        <p:nvSpPr>
          <p:cNvPr id="1048655" name=""/>
          <p:cNvSpPr>
            <a:spLocks noGrp="1"/>
          </p:cNvSpPr>
          <p:nvPr>
            <p:ph idx="1"/>
          </p:nvPr>
        </p:nvSpPr>
        <p:spPr>
          <a:xfrm>
            <a:off x="395178" y="365125"/>
            <a:ext cx="7886700" cy="4351338"/>
          </a:xfrm>
        </p:spPr>
        <p:txBody>
          <a:bodyPr/>
          <a:p>
            <a:endParaRPr lang="en-GB"/>
          </a:p>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6" name=""/>
          <p:cNvSpPr>
            <a:spLocks noGrp="1"/>
          </p:cNvSpPr>
          <p:nvPr>
            <p:ph type="title"/>
          </p:nvPr>
        </p:nvSpPr>
        <p:spPr>
          <a:xfrm>
            <a:off x="0" y="0"/>
            <a:ext cx="9251731" cy="524225"/>
          </a:xfrm>
        </p:spPr>
        <p:txBody>
          <a:bodyPr>
            <a:normAutofit fontScale="90000"/>
          </a:bodyPr>
          <a:p>
            <a:endParaRPr lang="en-GB"/>
          </a:p>
        </p:txBody>
      </p:sp>
      <p:sp>
        <p:nvSpPr>
          <p:cNvPr id="1048657" name=""/>
          <p:cNvSpPr>
            <a:spLocks noGrp="1"/>
          </p:cNvSpPr>
          <p:nvPr>
            <p:ph idx="1"/>
          </p:nvPr>
        </p:nvSpPr>
        <p:spPr>
          <a:xfrm>
            <a:off x="10786" y="524224"/>
            <a:ext cx="9133214" cy="6580489"/>
          </a:xfrm>
        </p:spPr>
        <p:txBody>
          <a:bodyPr>
            <a:normAutofit/>
          </a:bodyPr>
          <a:p>
            <a:r>
              <a:rPr lang="en-GB"/>
              <a:t> </a:t>
            </a:r>
            <a:r>
              <a:rPr lang="en-GB"/>
              <a:t>.</a:t>
            </a:r>
            <a:endParaRPr lang="en-GB"/>
          </a:p>
          <a:p>
            <a:r>
              <a:rPr lang="en-GB"/>
              <a:t>Upon amalgamation, all assets and liabilities of the transferor company become the assets and liabilities of the transferee compan</a:t>
            </a:r>
            <a:r>
              <a:rPr lang="en-US"/>
              <a:t>y</a:t>
            </a:r>
            <a:endParaRPr lang="en-GB"/>
          </a:p>
          <a:p>
            <a:r>
              <a:rPr lang="en-US"/>
              <a:t>Shareholders having not less  than 90% of the face value of equity shares of th</a:t>
            </a:r>
            <a:r>
              <a:rPr lang="en-US"/>
              <a:t>e</a:t>
            </a:r>
            <a:r>
              <a:rPr lang="en-US"/>
              <a:t> </a:t>
            </a:r>
            <a:r>
              <a:rPr lang="en-US"/>
              <a:t>t</a:t>
            </a:r>
            <a:r>
              <a:rPr lang="en-US"/>
              <a:t>r</a:t>
            </a:r>
            <a:r>
              <a:rPr lang="en-US"/>
              <a:t>a</a:t>
            </a:r>
            <a:r>
              <a:rPr lang="en-US"/>
              <a:t>n</a:t>
            </a:r>
            <a:r>
              <a:rPr lang="en-US"/>
              <a:t>s</a:t>
            </a:r>
            <a:r>
              <a:rPr lang="en-US"/>
              <a:t>f</a:t>
            </a:r>
            <a:r>
              <a:rPr lang="en-US"/>
              <a:t>e</a:t>
            </a:r>
            <a:r>
              <a:rPr lang="en-US"/>
              <a:t>r</a:t>
            </a:r>
            <a:r>
              <a:rPr lang="en-US"/>
              <a:t>o</a:t>
            </a:r>
            <a:r>
              <a:rPr lang="en-US"/>
              <a:t>r</a:t>
            </a:r>
            <a:r>
              <a:rPr lang="en-US"/>
              <a:t>transferor</a:t>
            </a:r>
            <a:r>
              <a:rPr lang="en-US"/>
              <a:t> </a:t>
            </a:r>
            <a:r>
              <a:rPr lang="en-US"/>
              <a:t>c</a:t>
            </a:r>
            <a:r>
              <a:rPr lang="en-US"/>
              <a:t>o</a:t>
            </a:r>
            <a:r>
              <a:rPr lang="en-US"/>
              <a:t>m</a:t>
            </a:r>
            <a:r>
              <a:rPr lang="en-US"/>
              <a:t>p</a:t>
            </a:r>
            <a:r>
              <a:rPr lang="en-US"/>
              <a:t>a</a:t>
            </a:r>
            <a:r>
              <a:rPr lang="en-US"/>
              <a:t>n</a:t>
            </a:r>
            <a:r>
              <a:rPr lang="en-US"/>
              <a:t>y</a:t>
            </a:r>
            <a:r>
              <a:rPr lang="en-US"/>
              <a:t> become the equity shareholders of the Transferee Company by the way of amalgamation</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58" name=""/>
          <p:cNvSpPr>
            <a:spLocks noGrp="1"/>
          </p:cNvSpPr>
          <p:nvPr>
            <p:ph type="title"/>
          </p:nvPr>
        </p:nvSpPr>
        <p:spPr>
          <a:xfrm flipV="0">
            <a:off x="628650" y="-1629920"/>
            <a:ext cx="7601142" cy="1318327"/>
          </a:xfrm>
        </p:spPr>
        <p:txBody>
          <a:bodyPr>
            <a:normAutofit/>
          </a:bodyPr>
          <a:p>
            <a:endParaRPr lang="en-GB"/>
          </a:p>
        </p:txBody>
      </p:sp>
      <p:sp>
        <p:nvSpPr>
          <p:cNvPr id="1048659" name=""/>
          <p:cNvSpPr>
            <a:spLocks noGrp="1"/>
          </p:cNvSpPr>
          <p:nvPr>
            <p:ph idx="1"/>
          </p:nvPr>
        </p:nvSpPr>
        <p:spPr>
          <a:xfrm>
            <a:off x="525532" y="0"/>
            <a:ext cx="7807378" cy="8005568"/>
          </a:xfrm>
        </p:spPr>
        <p:txBody>
          <a:bodyPr/>
          <a:p>
            <a:r>
              <a:rPr lang="en-GB"/>
              <a:t>The shareholders of the Transferor Company who get ready to become equity shareholders of the Transferee Company receive consideration</a:t>
            </a:r>
            <a:endParaRPr lang="en-GB"/>
          </a:p>
        </p:txBody>
      </p:sp>
      <p:sp>
        <p:nvSpPr>
          <p:cNvPr id="1048660" name=""/>
          <p:cNvSpPr txBox="1"/>
          <p:nvPr/>
        </p:nvSpPr>
        <p:spPr>
          <a:xfrm>
            <a:off x="684500" y="1661160"/>
            <a:ext cx="7774998" cy="1767840"/>
          </a:xfrm>
          <a:prstGeom prst="rect"/>
        </p:spPr>
        <p:txBody>
          <a:bodyPr rtlCol="0" wrap="square">
            <a:spAutoFit/>
          </a:bodyPr>
          <a:p>
            <a:r>
              <a:rPr sz="2800" lang="en-US">
                <a:solidFill>
                  <a:srgbClr val="000000"/>
                </a:solidFill>
              </a:rPr>
              <a:t>.</a:t>
            </a:r>
            <a:r>
              <a:rPr sz="2800" lang="en-US">
                <a:solidFill>
                  <a:srgbClr val="000000"/>
                </a:solidFill>
              </a:rPr>
              <a:t>.</a:t>
            </a:r>
            <a:r>
              <a:rPr sz="2800" lang="en-GB">
                <a:solidFill>
                  <a:srgbClr val="000000"/>
                </a:solidFill>
              </a:rPr>
              <a:t>Upon valuation, business of the Transferor Company is intended to be carried out by the Transferee Company .</a:t>
            </a:r>
            <a:endParaRPr sz="2800" lang="en-GB">
              <a:solidFill>
                <a:srgbClr val="000000"/>
              </a:solidFill>
            </a:endParaRPr>
          </a:p>
          <a:p>
            <a:endParaRPr sz="2800" lang="en-GB">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61" name=""/>
          <p:cNvSpPr>
            <a:spLocks noGrp="1"/>
          </p:cNvSpPr>
          <p:nvPr>
            <p:ph type="title"/>
          </p:nvPr>
        </p:nvSpPr>
        <p:spPr/>
        <p:txBody>
          <a:bodyPr/>
          <a:p>
            <a:r>
              <a:rPr lang="en-US"/>
              <a:t>.</a:t>
            </a:r>
            <a:r>
              <a:rPr lang="en-US"/>
              <a:t>.</a:t>
            </a:r>
            <a:r>
              <a:rPr lang="en-US"/>
              <a:t> </a:t>
            </a:r>
            <a:endParaRPr lang="en-GB"/>
          </a:p>
        </p:txBody>
      </p:sp>
      <p:sp>
        <p:nvSpPr>
          <p:cNvPr id="1048662" name=""/>
          <p:cNvSpPr>
            <a:spLocks noGrp="1"/>
          </p:cNvSpPr>
          <p:nvPr>
            <p:ph idx="1"/>
          </p:nvPr>
        </p:nvSpPr>
        <p:spPr/>
        <p:txBody>
          <a:bodyPr/>
          <a:p>
            <a:r>
              <a:rPr lang="en-GB"/>
              <a:t>No changes or adjustments are intended to be made in the book values of assets and liabilities of the Transferor Company when such assets and liabilities are consolidated in the financial statements of the Transferee Company. Such adjustments however are made only for maintaining uniformity of accounting polices.</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63" name=""/>
          <p:cNvSpPr>
            <a:spLocks noGrp="1"/>
          </p:cNvSpPr>
          <p:nvPr>
            <p:ph type="title"/>
          </p:nvPr>
        </p:nvSpPr>
        <p:spPr/>
        <p:txBody>
          <a:bodyPr/>
          <a:p>
            <a:r>
              <a:rPr lang="en-US"/>
              <a:t>T</a:t>
            </a:r>
            <a:r>
              <a:rPr lang="en-US"/>
              <a:t>h</a:t>
            </a:r>
            <a:r>
              <a:rPr lang="en-US"/>
              <a:t>u</a:t>
            </a:r>
            <a:r>
              <a:rPr lang="en-US"/>
              <a:t>s</a:t>
            </a:r>
            <a:r>
              <a:rPr lang="en-US"/>
              <a:t>,</a:t>
            </a:r>
            <a:r>
              <a:rPr lang="en-US"/>
              <a:t> </a:t>
            </a:r>
            <a:br>
              <a:rPr lang="en-US"/>
            </a:br>
            <a:endParaRPr lang="en-GB"/>
          </a:p>
        </p:txBody>
      </p:sp>
      <p:sp>
        <p:nvSpPr>
          <p:cNvPr id="1048664" name=""/>
          <p:cNvSpPr>
            <a:spLocks noGrp="1"/>
          </p:cNvSpPr>
          <p:nvPr>
            <p:ph idx="1"/>
          </p:nvPr>
        </p:nvSpPr>
        <p:spPr/>
        <p:txBody>
          <a:bodyPr/>
          <a:p>
            <a:pPr indent="0" marL="0">
              <a:buNone/>
            </a:pPr>
            <a:r>
              <a:rPr lang="en-GB"/>
              <a:t>the accounting treatment for the amalgamations in the nature of merger should confirm that the resulting figures of assets, liabilities, capital and reserves represent the total of relevant figures of the amalgamating companies.</a:t>
            </a:r>
            <a:endParaRPr lang="en-GB"/>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Redmi 6A</dc:creator>
  <dcterms:created xsi:type="dcterms:W3CDTF">2015-05-11T11:30:45Z</dcterms:created>
  <dcterms:modified xsi:type="dcterms:W3CDTF">2020-05-03T13:28:19Z</dcterms:modified>
</cp:coreProperties>
</file>